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8"/>
  </p:notesMasterIdLst>
  <p:sldIdLst>
    <p:sldId id="256" r:id="rId2"/>
    <p:sldId id="257" r:id="rId3"/>
    <p:sldId id="258" r:id="rId4"/>
    <p:sldId id="260" r:id="rId5"/>
    <p:sldId id="261" r:id="rId6"/>
    <p:sldId id="259" r:id="rId7"/>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08" y="-22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29D964-0F40-4073-B039-54DF8DDB76C5}" type="datetimeFigureOut">
              <a:rPr lang="es-MX"/>
              <a:pPr>
                <a:defRPr/>
              </a:pPr>
              <a:t>02/12/2020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5A77F4D-4BA7-425C-8F21-BC3560A7F37A}" type="slidenum">
              <a:rPr lang="es-MX"/>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Shape 6"/>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5" name="Arc 7"/>
          <p:cNvSpPr/>
          <p:nvPr/>
        </p:nvSpPr>
        <p:spPr>
          <a:xfrm rot="10800000" flipV="1">
            <a:off x="555625" y="106521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prstClr val="black"/>
              </a:solidFill>
              <a:latin typeface="Calibri" panose="020F0502020204030204"/>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6" name="Date Placeholder 3"/>
          <p:cNvSpPr>
            <a:spLocks noGrp="1"/>
          </p:cNvSpPr>
          <p:nvPr>
            <p:ph type="dt" sz="half" idx="10"/>
          </p:nvPr>
        </p:nvSpPr>
        <p:spPr/>
        <p:txBody>
          <a:bodyPr/>
          <a:lstStyle>
            <a:lvl1pPr>
              <a:defRPr/>
            </a:lvl1pPr>
          </a:lstStyle>
          <a:p>
            <a:pPr>
              <a:defRPr/>
            </a:pPr>
            <a:fld id="{F147F8D7-3DDE-4CF2-BBD8-4B4CB28C0FE2}" type="datetime1">
              <a:rPr lang="en-US"/>
              <a:pPr>
                <a:defRPr/>
              </a:pPr>
              <a:t>12/2/2020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447A82E-9452-403D-B73B-9D28C607FBF2}"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Shape 6"/>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5" name="Freeform: Shape 7"/>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Date Placeholder 3"/>
          <p:cNvSpPr>
            <a:spLocks noGrp="1"/>
          </p:cNvSpPr>
          <p:nvPr>
            <p:ph type="dt" sz="half" idx="10"/>
          </p:nvPr>
        </p:nvSpPr>
        <p:spPr/>
        <p:txBody>
          <a:bodyPr/>
          <a:lstStyle>
            <a:lvl1pPr>
              <a:defRPr/>
            </a:lvl1pPr>
          </a:lstStyle>
          <a:p>
            <a:pPr>
              <a:defRPr/>
            </a:pPr>
            <a:fld id="{9D6D524F-1DC9-4FA6-B3F5-F893440A1A24}" type="datetime1">
              <a:rPr lang="en-US"/>
              <a:pPr>
                <a:defRPr/>
              </a:pPr>
              <a:t>12/2/2020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6DEADB4F-0C7A-4BCF-AE22-C0D00D65A6DD}"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Shape 6"/>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5" name="Freeform: Shape 7"/>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Date Placeholder 3"/>
          <p:cNvSpPr>
            <a:spLocks noGrp="1"/>
          </p:cNvSpPr>
          <p:nvPr>
            <p:ph type="dt" sz="half" idx="10"/>
          </p:nvPr>
        </p:nvSpPr>
        <p:spPr/>
        <p:txBody>
          <a:bodyPr/>
          <a:lstStyle>
            <a:lvl1pPr>
              <a:defRPr/>
            </a:lvl1pPr>
          </a:lstStyle>
          <a:p>
            <a:pPr>
              <a:defRPr/>
            </a:pPr>
            <a:fld id="{F44406A1-D11F-4622-BB0C-931477FD3B88}" type="datetime1">
              <a:rPr lang="en-US"/>
              <a:pPr>
                <a:defRPr/>
              </a:pPr>
              <a:t>12/2/2020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EAC4E54-E76D-4FE4-87B2-B19035326128}"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Shape 6"/>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5" name="Freeform: Shape 7"/>
          <p:cNvSpPr/>
          <p:nvPr/>
        </p:nvSpPr>
        <p:spPr>
          <a:xfrm flipH="1">
            <a:off x="123825" y="5718175"/>
            <a:ext cx="1771650" cy="113982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838200" y="1825625"/>
            <a:ext cx="10515600" cy="385974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Date Placeholder 3"/>
          <p:cNvSpPr>
            <a:spLocks noGrp="1"/>
          </p:cNvSpPr>
          <p:nvPr>
            <p:ph type="dt" sz="half" idx="10"/>
          </p:nvPr>
        </p:nvSpPr>
        <p:spPr/>
        <p:txBody>
          <a:bodyPr/>
          <a:lstStyle>
            <a:lvl1pPr>
              <a:defRPr/>
            </a:lvl1pPr>
          </a:lstStyle>
          <a:p>
            <a:pPr>
              <a:defRPr/>
            </a:pPr>
            <a:fld id="{4C672E90-619B-4DD4-B484-B820AD1F6A1C}" type="datetime1">
              <a:rPr lang="en-US"/>
              <a:pPr>
                <a:defRPr/>
              </a:pPr>
              <a:t>12/2/2020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AC7E9F7-C582-489F-B7B5-01EB7C643590}"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Shape 8"/>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5" name="Arc 9"/>
          <p:cNvSpPr/>
          <p:nvPr/>
        </p:nvSpPr>
        <p:spPr>
          <a:xfrm rot="10800000" flipV="1">
            <a:off x="555625" y="106521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prstClr val="black"/>
              </a:solidFill>
              <a:latin typeface="Calibri" panose="020F0502020204030204"/>
            </a:endParaRPr>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52DE295F-3847-4D74-BB41-F833E84E75A2}" type="datetime1">
              <a:rPr lang="en-US"/>
              <a:pPr>
                <a:defRPr/>
              </a:pPr>
              <a:t>12/2/2020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8C210B0-BBB4-4CBE-9A7D-60366C1C89F1}"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Shape 7"/>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6" name="Freeform: Shape 8"/>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4"/>
          <p:cNvSpPr>
            <a:spLocks noGrp="1"/>
          </p:cNvSpPr>
          <p:nvPr>
            <p:ph type="dt" sz="half" idx="10"/>
          </p:nvPr>
        </p:nvSpPr>
        <p:spPr/>
        <p:txBody>
          <a:bodyPr/>
          <a:lstStyle>
            <a:lvl1pPr>
              <a:defRPr/>
            </a:lvl1pPr>
          </a:lstStyle>
          <a:p>
            <a:pPr>
              <a:defRPr/>
            </a:pPr>
            <a:fld id="{E1080CC1-40F0-4684-9112-D4D3C46C92BC}" type="datetime1">
              <a:rPr lang="en-US"/>
              <a:pPr>
                <a:defRPr/>
              </a:pPr>
              <a:t>12/2/2020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5FC89A3E-7399-4975-9564-BDBEF32B6E0B}"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Shape 9"/>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8" name="Freeform: Shape 10"/>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6"/>
          <p:cNvSpPr>
            <a:spLocks noGrp="1"/>
          </p:cNvSpPr>
          <p:nvPr>
            <p:ph type="dt" sz="half" idx="10"/>
          </p:nvPr>
        </p:nvSpPr>
        <p:spPr/>
        <p:txBody>
          <a:bodyPr/>
          <a:lstStyle>
            <a:lvl1pPr>
              <a:defRPr/>
            </a:lvl1pPr>
          </a:lstStyle>
          <a:p>
            <a:pPr>
              <a:defRPr/>
            </a:pPr>
            <a:fld id="{348C8FC9-D2DB-4C5C-BBAA-7431D51F6C95}" type="datetime1">
              <a:rPr lang="en-US"/>
              <a:pPr>
                <a:defRPr/>
              </a:pPr>
              <a:t>12/2/2020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fld id="{D8DFD010-3987-4718-8B02-CD439A6F227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Freeform: Shape 5"/>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4" name="Freeform: Shape 6"/>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2"/>
          <p:cNvSpPr>
            <a:spLocks noGrp="1"/>
          </p:cNvSpPr>
          <p:nvPr>
            <p:ph type="dt" sz="half" idx="10"/>
          </p:nvPr>
        </p:nvSpPr>
        <p:spPr/>
        <p:txBody>
          <a:bodyPr/>
          <a:lstStyle>
            <a:lvl1pPr>
              <a:defRPr/>
            </a:lvl1pPr>
          </a:lstStyle>
          <a:p>
            <a:pPr>
              <a:defRPr/>
            </a:pPr>
            <a:fld id="{2A02AA6E-C9EB-4C6A-9028-8CFB233D1DEE}" type="datetime1">
              <a:rPr lang="en-US"/>
              <a:pPr>
                <a:defRPr/>
              </a:pPr>
              <a:t>12/2/2020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E6319BB6-1D22-4C29-88B9-FC6A761F8FAA}"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Shape 4"/>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3" name="Freeform: Shape 5"/>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4" name="Date Placeholder 1"/>
          <p:cNvSpPr>
            <a:spLocks noGrp="1"/>
          </p:cNvSpPr>
          <p:nvPr>
            <p:ph type="dt" sz="half" idx="10"/>
          </p:nvPr>
        </p:nvSpPr>
        <p:spPr/>
        <p:txBody>
          <a:bodyPr/>
          <a:lstStyle>
            <a:lvl1pPr>
              <a:defRPr/>
            </a:lvl1pPr>
          </a:lstStyle>
          <a:p>
            <a:pPr>
              <a:defRPr/>
            </a:pPr>
            <a:fld id="{0C42D80E-18FE-41B5-B7B7-82F5BFFE0110}" type="datetime1">
              <a:rPr lang="en-US"/>
              <a:pPr>
                <a:defRPr/>
              </a:pPr>
              <a:t>12/2/2020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8471490F-53DC-423A-9E9D-3A01A1B8839F}"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Shape 7"/>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6" name="Freeform: Shape 8"/>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0DD95982-83A3-4304-816E-716D0B43FF7F}" type="datetime1">
              <a:rPr lang="en-US"/>
              <a:pPr>
                <a:defRPr/>
              </a:pPr>
              <a:t>12/2/2020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80AFCDD-8E6C-4277-A1DA-F1D6CDEE611A}"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Shape 7"/>
          <p:cNvSpPr/>
          <p:nvPr/>
        </p:nvSpPr>
        <p:spPr>
          <a:xfrm rot="16200000">
            <a:off x="-388938" y="4841876"/>
            <a:ext cx="1736725"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solidFill>
                <a:prstClr val="black"/>
              </a:solidFill>
              <a:latin typeface="Calibri" panose="020F0502020204030204"/>
            </a:endParaRPr>
          </a:p>
        </p:txBody>
      </p:sp>
      <p:sp>
        <p:nvSpPr>
          <p:cNvPr id="6" name="Freeform: Shape 8"/>
          <p:cNvSpPr/>
          <p:nvPr/>
        </p:nvSpPr>
        <p:spPr>
          <a:xfrm>
            <a:off x="10494963" y="0"/>
            <a:ext cx="849312" cy="35718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66E167E5-7346-467A-8726-8B05AD3A3EA0}" type="datetime1">
              <a:rPr lang="en-US"/>
              <a:pPr>
                <a:defRPr/>
              </a:pPr>
              <a:t>12/2/2020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F6799587-1354-41CD-B4F4-A7BC12AD851D}"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none" spc="0" baseline="0">
                <a:solidFill>
                  <a:schemeClr val="tx1">
                    <a:tint val="75000"/>
                  </a:schemeClr>
                </a:solidFill>
                <a:latin typeface="+mn-lt"/>
              </a:defRPr>
            </a:lvl1pPr>
          </a:lstStyle>
          <a:p>
            <a:pPr>
              <a:defRPr/>
            </a:pPr>
            <a:fld id="{EF1AB266-8A61-4DD1-A866-244B88E13133}" type="datetime1">
              <a:rPr lang="en-US"/>
              <a:pPr>
                <a:defRPr/>
              </a:pPr>
              <a:t>12/2/2020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none" spc="0" baseline="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defRPr>
            </a:lvl1pPr>
          </a:lstStyle>
          <a:p>
            <a:fld id="{2045CAEB-7B62-4112-96E3-BF023A012ED5}"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2pPr>
      <a:lvl3pPr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3pPr>
      <a:lvl4pPr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4pPr>
      <a:lvl5pPr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5pPr>
      <a:lvl6pPr marL="457200"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6pPr>
      <a:lvl7pPr marL="914400"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7pPr>
      <a:lvl8pPr marL="1371600"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8pPr>
      <a:lvl9pPr marL="1828800" algn="l" rtl="0" eaLnBrk="1" fontAlgn="base" hangingPunct="1">
        <a:lnSpc>
          <a:spcPct val="90000"/>
        </a:lnSpc>
        <a:spcBef>
          <a:spcPct val="0"/>
        </a:spcBef>
        <a:spcAft>
          <a:spcPct val="0"/>
        </a:spcAft>
        <a:defRPr sz="3200">
          <a:solidFill>
            <a:schemeClr val="tx1"/>
          </a:solidFill>
          <a:latin typeface="Century Gothic" panose="020B050202020202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Calibri" panose="020F0502020204030204"/>
            </a:endParaRPr>
          </a:p>
        </p:txBody>
      </p:sp>
      <p:sp>
        <p:nvSpPr>
          <p:cNvPr id="11" name="Arc 10"/>
          <p:cNvSpPr>
            <a:spLocks noGrp="1" noRot="1" noChangeAspect="1" noMove="1" noResize="1" noEditPoints="1" noAdjustHandles="1" noChangeArrowheads="1" noChangeShapeType="1" noTextEdit="1"/>
          </p:cNvSpPr>
          <p:nvPr/>
        </p:nvSpPr>
        <p:spPr>
          <a:xfrm>
            <a:off x="8526463" y="776288"/>
            <a:ext cx="2987675" cy="2987675"/>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0000"/>
              </a:solidFill>
              <a:latin typeface="Calibri" panose="020F0502020204030204"/>
            </a:endParaRPr>
          </a:p>
        </p:txBody>
      </p:sp>
      <p:sp>
        <p:nvSpPr>
          <p:cNvPr id="3" name="Subtítulo 2"/>
          <p:cNvSpPr>
            <a:spLocks noGrp="1"/>
          </p:cNvSpPr>
          <p:nvPr>
            <p:ph type="subTitle" idx="1"/>
          </p:nvPr>
        </p:nvSpPr>
        <p:spPr>
          <a:xfrm>
            <a:off x="6642100" y="315913"/>
            <a:ext cx="4860925" cy="3573462"/>
          </a:xfrm>
        </p:spPr>
        <p:txBody>
          <a:bodyPr rtlCol="0">
            <a:normAutofit lnSpcReduction="10000"/>
          </a:bodyPr>
          <a:lstStyle/>
          <a:p>
            <a:pPr eaLnBrk="1" fontAlgn="auto" hangingPunct="1">
              <a:spcAft>
                <a:spcPts val="0"/>
              </a:spcAft>
              <a:buFont typeface="Arial" panose="020B0604020202020204" pitchFamily="34" charset="0"/>
              <a:buNone/>
              <a:defRPr/>
            </a:pPr>
            <a:r>
              <a:rPr lang="es-MX" altLang="es-MX" dirty="0">
                <a:solidFill>
                  <a:schemeClr val="accent2"/>
                </a:solidFill>
                <a:latin typeface="Arial Black" panose="020B0A04020102020204" pitchFamily="34" charset="0"/>
                <a:cs typeface="Aharoni" panose="02010803020104030203" pitchFamily="2" charset="-79"/>
              </a:rPr>
              <a:t>WEBINAR INTERNACIONAL </a:t>
            </a:r>
          </a:p>
          <a:p>
            <a:pPr eaLnBrk="1" fontAlgn="auto" hangingPunct="1">
              <a:spcAft>
                <a:spcPts val="0"/>
              </a:spcAft>
              <a:buFont typeface="Arial" panose="020B0604020202020204" pitchFamily="34" charset="0"/>
              <a:buNone/>
              <a:defRPr/>
            </a:pPr>
            <a:endParaRPr lang="es-MX" altLang="es-MX" dirty="0">
              <a:solidFill>
                <a:schemeClr val="accent2"/>
              </a:solidFill>
              <a:latin typeface="Arial Black" panose="020B0A04020102020204" pitchFamily="34" charset="0"/>
              <a:cs typeface="Aharoni" panose="02010803020104030203" pitchFamily="2" charset="-79"/>
            </a:endParaRPr>
          </a:p>
          <a:p>
            <a:pPr eaLnBrk="1" fontAlgn="auto" hangingPunct="1">
              <a:spcAft>
                <a:spcPts val="0"/>
              </a:spcAft>
              <a:buFont typeface="Arial" panose="020B0604020202020204" pitchFamily="34" charset="0"/>
              <a:buNone/>
              <a:defRPr/>
            </a:pPr>
            <a:r>
              <a:rPr lang="es-MX" altLang="es-MX" dirty="0">
                <a:solidFill>
                  <a:schemeClr val="accent2"/>
                </a:solidFill>
                <a:latin typeface="Arial Black" panose="020B0A04020102020204" pitchFamily="34" charset="0"/>
                <a:cs typeface="Aharoni" panose="02010803020104030203" pitchFamily="2" charset="-79"/>
              </a:rPr>
              <a:t>EMPRENDIMIENTO, ECONOMÍA SOCIAL Y SOLIDARIA, FINANZAS POPULARES Y DESARROLLO LOCAL PARA LA ETAPA COVID Y POSTCOVID DE LAS MUJERES. </a:t>
            </a:r>
            <a:endParaRPr lang="es-MX" altLang="es-MX" dirty="0"/>
          </a:p>
          <a:p>
            <a:pPr eaLnBrk="1" fontAlgn="auto" hangingPunct="1">
              <a:spcAft>
                <a:spcPts val="0"/>
              </a:spcAft>
              <a:buFont typeface="Arial" panose="020B0604020202020204" pitchFamily="34" charset="0"/>
              <a:buNone/>
              <a:defRPr/>
            </a:pPr>
            <a:endParaRPr lang="es-MX" dirty="0"/>
          </a:p>
          <a:p>
            <a:pPr eaLnBrk="1" fontAlgn="auto" hangingPunct="1">
              <a:spcAft>
                <a:spcPts val="0"/>
              </a:spcAft>
              <a:buFont typeface="Arial" panose="020B0604020202020204" pitchFamily="34" charset="0"/>
              <a:buNone/>
              <a:defRPr/>
            </a:pPr>
            <a:endParaRPr lang="es-MX" dirty="0"/>
          </a:p>
          <a:p>
            <a:pPr eaLnBrk="1" fontAlgn="auto" hangingPunct="1">
              <a:spcAft>
                <a:spcPts val="0"/>
              </a:spcAft>
              <a:buFont typeface="Arial" panose="020B0604020202020204" pitchFamily="34" charset="0"/>
              <a:buNone/>
              <a:defRPr/>
            </a:pPr>
            <a:endParaRPr lang="es-MX" dirty="0"/>
          </a:p>
          <a:p>
            <a:pPr eaLnBrk="1" fontAlgn="auto" hangingPunct="1">
              <a:spcAft>
                <a:spcPts val="0"/>
              </a:spcAft>
              <a:buFont typeface="Arial" panose="020B0604020202020204" pitchFamily="34" charset="0"/>
              <a:buNone/>
              <a:defRPr/>
            </a:pPr>
            <a:endParaRPr lang="es-MX" dirty="0"/>
          </a:p>
        </p:txBody>
      </p:sp>
      <p:sp>
        <p:nvSpPr>
          <p:cNvPr id="13" name="Oval 12"/>
          <p:cNvSpPr>
            <a:spLocks noGrp="1" noRot="1" noChangeAspect="1" noMove="1" noResize="1" noEditPoints="1" noAdjustHandles="1" noChangeArrowheads="1" noChangeShapeType="1" noTextEdit="1"/>
          </p:cNvSpPr>
          <p:nvPr/>
        </p:nvSpPr>
        <p:spPr>
          <a:xfrm>
            <a:off x="11096625" y="5607050"/>
            <a:ext cx="514350" cy="500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Calibri" panose="020F0502020204030204"/>
            </a:endParaRPr>
          </a:p>
        </p:txBody>
      </p:sp>
      <p:sp>
        <p:nvSpPr>
          <p:cNvPr id="14342" name="CuadroTexto 5"/>
          <p:cNvSpPr txBox="1">
            <a:spLocks noChangeArrowheads="1"/>
          </p:cNvSpPr>
          <p:nvPr/>
        </p:nvSpPr>
        <p:spPr bwMode="auto">
          <a:xfrm>
            <a:off x="1809750" y="5502275"/>
            <a:ext cx="3575050" cy="923925"/>
          </a:xfrm>
          <a:prstGeom prst="rect">
            <a:avLst/>
          </a:prstGeom>
          <a:noFill/>
          <a:ln w="9525">
            <a:noFill/>
            <a:miter lim="800000"/>
            <a:headEnd/>
            <a:tailEnd/>
          </a:ln>
        </p:spPr>
        <p:txBody>
          <a:bodyPr>
            <a:spAutoFit/>
          </a:bodyPr>
          <a:lstStyle/>
          <a:p>
            <a:pPr eaLnBrk="1" hangingPunct="1"/>
            <a:r>
              <a:rPr lang="es-MX" altLang="es-MX">
                <a:latin typeface="Berlin Sans FB Demi" pitchFamily="34" charset="0"/>
              </a:rPr>
              <a:t>Mujeres Empresarias de Vistas Cerro Grande, S. C.</a:t>
            </a:r>
          </a:p>
          <a:p>
            <a:pPr eaLnBrk="1" hangingPunct="1"/>
            <a:r>
              <a:rPr lang="es-MX" altLang="es-MX">
                <a:latin typeface="Berlin Sans FB Demi" pitchFamily="34" charset="0"/>
              </a:rPr>
              <a:t>Chihuahua</a:t>
            </a:r>
          </a:p>
        </p:txBody>
      </p:sp>
      <p:pic>
        <p:nvPicPr>
          <p:cNvPr id="14343" name="Marcador de contenido 3"/>
          <p:cNvPicPr>
            <a:picLocks noChangeAspect="1" noChangeArrowheads="1"/>
          </p:cNvPicPr>
          <p:nvPr/>
        </p:nvPicPr>
        <p:blipFill>
          <a:blip r:embed="rId2" cstate="print"/>
          <a:srcRect l="12920" t="52560" r="45897" b="27127"/>
          <a:stretch>
            <a:fillRect/>
          </a:stretch>
        </p:blipFill>
        <p:spPr bwMode="auto">
          <a:xfrm>
            <a:off x="8123238" y="5502275"/>
            <a:ext cx="2652712" cy="817563"/>
          </a:xfrm>
          <a:prstGeom prst="rect">
            <a:avLst/>
          </a:prstGeom>
          <a:noFill/>
          <a:ln w="9525">
            <a:noFill/>
            <a:miter lim="800000"/>
            <a:headEnd/>
            <a:tailEnd/>
          </a:ln>
        </p:spPr>
      </p:pic>
      <p:sp>
        <p:nvSpPr>
          <p:cNvPr id="14344" name="CuadroTexto 7"/>
          <p:cNvSpPr txBox="1">
            <a:spLocks noChangeArrowheads="1"/>
          </p:cNvSpPr>
          <p:nvPr/>
        </p:nvSpPr>
        <p:spPr bwMode="auto">
          <a:xfrm>
            <a:off x="6718300" y="4138613"/>
            <a:ext cx="4784725" cy="954087"/>
          </a:xfrm>
          <a:prstGeom prst="rect">
            <a:avLst/>
          </a:prstGeom>
          <a:noFill/>
          <a:ln w="9525">
            <a:noFill/>
            <a:miter lim="800000"/>
            <a:headEnd/>
            <a:tailEnd/>
          </a:ln>
        </p:spPr>
        <p:txBody>
          <a:bodyPr>
            <a:spAutoFit/>
          </a:bodyPr>
          <a:lstStyle/>
          <a:p>
            <a:pPr algn="ctr" eaLnBrk="1" hangingPunct="1"/>
            <a:r>
              <a:rPr lang="es-MX" altLang="es-MX" sz="2800"/>
              <a:t>EXPERIENCIAS DE</a:t>
            </a:r>
          </a:p>
          <a:p>
            <a:pPr algn="ctr" eaLnBrk="1" hangingPunct="1"/>
            <a:r>
              <a:rPr lang="es-MX" altLang="es-MX" sz="2800"/>
              <a:t> FINANZAS POPULARES </a:t>
            </a:r>
          </a:p>
        </p:txBody>
      </p:sp>
      <p:sp>
        <p:nvSpPr>
          <p:cNvPr id="14345" name="CuadroTexto 14"/>
          <p:cNvSpPr txBox="1">
            <a:spLocks noChangeArrowheads="1"/>
          </p:cNvSpPr>
          <p:nvPr/>
        </p:nvSpPr>
        <p:spPr bwMode="auto">
          <a:xfrm>
            <a:off x="1249363" y="125413"/>
            <a:ext cx="4478337" cy="184150"/>
          </a:xfrm>
          <a:prstGeom prst="rect">
            <a:avLst/>
          </a:prstGeom>
          <a:noFill/>
          <a:ln w="9525">
            <a:noFill/>
            <a:miter lim="800000"/>
            <a:headEnd/>
            <a:tailEnd/>
          </a:ln>
        </p:spPr>
        <p:txBody>
          <a:bodyPr>
            <a:spAutoFit/>
          </a:bodyPr>
          <a:lstStyle/>
          <a:p>
            <a:pPr eaLnBrk="1" hangingPunct="1"/>
            <a:r>
              <a:rPr lang="es-MX" altLang="es-MX" sz="600"/>
              <a:t>https://www.dinero.com/emprendimiento</a:t>
            </a:r>
          </a:p>
        </p:txBody>
      </p:sp>
      <p:pic>
        <p:nvPicPr>
          <p:cNvPr id="14346" name="Imagen 13"/>
          <p:cNvPicPr>
            <a:picLocks noChangeAspect="1" noChangeArrowheads="1"/>
          </p:cNvPicPr>
          <p:nvPr/>
        </p:nvPicPr>
        <p:blipFill>
          <a:blip r:embed="rId3" cstate="print"/>
          <a:srcRect/>
          <a:stretch>
            <a:fillRect/>
          </a:stretch>
        </p:blipFill>
        <p:spPr bwMode="auto">
          <a:xfrm>
            <a:off x="1139825" y="268288"/>
            <a:ext cx="4695825" cy="2487612"/>
          </a:xfrm>
          <a:prstGeom prst="rect">
            <a:avLst/>
          </a:prstGeom>
          <a:noFill/>
          <a:ln w="9525">
            <a:noFill/>
            <a:miter lim="800000"/>
            <a:headEnd/>
            <a:tailEnd/>
          </a:ln>
        </p:spPr>
      </p:pic>
      <p:pic>
        <p:nvPicPr>
          <p:cNvPr id="14347" name="Imagen 4"/>
          <p:cNvPicPr>
            <a:picLocks noChangeAspect="1" noChangeArrowheads="1"/>
          </p:cNvPicPr>
          <p:nvPr/>
        </p:nvPicPr>
        <p:blipFill>
          <a:blip r:embed="rId4" cstate="print"/>
          <a:srcRect l="31902" t="21529" r="34036" b="36983"/>
          <a:stretch>
            <a:fillRect/>
          </a:stretch>
        </p:blipFill>
        <p:spPr bwMode="auto">
          <a:xfrm>
            <a:off x="1608138" y="2762250"/>
            <a:ext cx="3736975" cy="2844800"/>
          </a:xfrm>
          <a:prstGeom prst="rect">
            <a:avLst/>
          </a:prstGeom>
          <a:noFill/>
          <a:ln w="9525">
            <a:noFill/>
            <a:miter lim="800000"/>
            <a:headEnd/>
            <a:tailEnd/>
          </a:ln>
        </p:spPr>
      </p:pic>
      <p:sp>
        <p:nvSpPr>
          <p:cNvPr id="14348" name="CuadroTexto 15"/>
          <p:cNvSpPr txBox="1">
            <a:spLocks noChangeArrowheads="1"/>
          </p:cNvSpPr>
          <p:nvPr/>
        </p:nvSpPr>
        <p:spPr bwMode="auto">
          <a:xfrm>
            <a:off x="7566025" y="3657600"/>
            <a:ext cx="2987675" cy="369888"/>
          </a:xfrm>
          <a:prstGeom prst="rect">
            <a:avLst/>
          </a:prstGeom>
          <a:noFill/>
          <a:ln w="9525">
            <a:noFill/>
            <a:miter lim="800000"/>
            <a:headEnd/>
            <a:tailEnd/>
          </a:ln>
        </p:spPr>
        <p:txBody>
          <a:bodyPr>
            <a:spAutoFit/>
          </a:bodyPr>
          <a:lstStyle/>
          <a:p>
            <a:pPr eaLnBrk="1" hangingPunct="1"/>
            <a:r>
              <a:rPr lang="es-MX" altLang="es-MX"/>
              <a:t>02   Diciembre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5362" name="Marcador de contenido 3"/>
          <p:cNvPicPr>
            <a:picLocks noGrp="1" noChangeAspect="1" noChangeArrowheads="1"/>
          </p:cNvPicPr>
          <p:nvPr>
            <p:ph idx="1"/>
          </p:nvPr>
        </p:nvPicPr>
        <p:blipFill>
          <a:blip r:embed="rId2" cstate="print"/>
          <a:srcRect l="44791" t="28760" r="22742" b="5437"/>
          <a:stretch>
            <a:fillRect/>
          </a:stretch>
        </p:blipFill>
        <p:spPr>
          <a:xfrm>
            <a:off x="6988175" y="649288"/>
            <a:ext cx="4389438" cy="5559425"/>
          </a:xfrm>
        </p:spPr>
      </p:pic>
      <p:sp>
        <p:nvSpPr>
          <p:cNvPr id="15363" name="CuadroTexto 4"/>
          <p:cNvSpPr txBox="1">
            <a:spLocks noChangeArrowheads="1"/>
          </p:cNvSpPr>
          <p:nvPr/>
        </p:nvSpPr>
        <p:spPr bwMode="auto">
          <a:xfrm rot="10800000" flipH="1" flipV="1">
            <a:off x="1003300" y="815975"/>
            <a:ext cx="5300663" cy="5137150"/>
          </a:xfrm>
          <a:prstGeom prst="rect">
            <a:avLst/>
          </a:prstGeom>
          <a:noFill/>
          <a:ln w="9525">
            <a:noFill/>
            <a:miter lim="800000"/>
            <a:headEnd/>
            <a:tailEnd/>
          </a:ln>
        </p:spPr>
        <p:txBody>
          <a:bodyPr>
            <a:spAutoFit/>
          </a:bodyPr>
          <a:lstStyle/>
          <a:p>
            <a:pPr algn="just" eaLnBrk="1" hangingPunct="1">
              <a:lnSpc>
                <a:spcPct val="107000"/>
              </a:lnSpc>
              <a:spcAft>
                <a:spcPts val="800"/>
              </a:spcAft>
            </a:pPr>
            <a:r>
              <a:rPr lang="es-MX" altLang="es-MX" b="1">
                <a:latin typeface="Calibri Light" pitchFamily="34" charset="0"/>
                <a:ea typeface="Calibri" pitchFamily="34" charset="0"/>
                <a:cs typeface="Times New Roman" pitchFamily="18" charset="0"/>
              </a:rPr>
              <a:t>ESS, Finanzas Populares, Gobernanza cooperativa </a:t>
            </a:r>
            <a:endParaRPr lang="es-MX" altLang="es-MX">
              <a:latin typeface="Calibri" pitchFamily="34" charset="0"/>
              <a:ea typeface="Calibri" pitchFamily="34" charset="0"/>
              <a:cs typeface="Times New Roman" pitchFamily="18" charset="0"/>
            </a:endParaRPr>
          </a:p>
          <a:p>
            <a:pPr algn="just" eaLnBrk="1" hangingPunct="1">
              <a:lnSpc>
                <a:spcPct val="115000"/>
              </a:lnSpc>
              <a:spcAft>
                <a:spcPts val="800"/>
              </a:spcAft>
            </a:pPr>
            <a:r>
              <a:rPr lang="es-MX" altLang="es-MX">
                <a:latin typeface="Calibri Light" pitchFamily="34" charset="0"/>
                <a:ea typeface="Calibri" pitchFamily="34" charset="0"/>
                <a:cs typeface="Times New Roman" pitchFamily="18" charset="0"/>
              </a:rPr>
              <a:t>La correcta organización y gestión financiera de una empresa solidaria, sin importar su giro ni tamaño, exigen planeación y constante evaluación para que la toma de decisiones la lleve a garantizar su sostenibilidad.</a:t>
            </a:r>
            <a:endParaRPr lang="es-MX" altLang="es-MX">
              <a:latin typeface="Calibri" pitchFamily="34" charset="0"/>
              <a:ea typeface="Calibri" pitchFamily="34" charset="0"/>
              <a:cs typeface="Times New Roman" pitchFamily="18" charset="0"/>
            </a:endParaRPr>
          </a:p>
          <a:p>
            <a:pPr algn="just" eaLnBrk="1" hangingPunct="1">
              <a:lnSpc>
                <a:spcPct val="115000"/>
              </a:lnSpc>
              <a:spcAft>
                <a:spcPts val="800"/>
              </a:spcAft>
            </a:pPr>
            <a:r>
              <a:rPr lang="es-MX" altLang="es-MX">
                <a:latin typeface="Calibri Light" pitchFamily="34" charset="0"/>
                <a:ea typeface="Calibri" pitchFamily="34" charset="0"/>
                <a:cs typeface="Times New Roman" pitchFamily="18" charset="0"/>
              </a:rPr>
              <a:t>Los conceptos financieros administrativos no tienen por qué revestirse de complejidad, al contrario, deben ser expuestos con sencillez, máxime que se capacita a través de medios informales de educación. </a:t>
            </a:r>
            <a:endParaRPr lang="es-MX" altLang="es-MX">
              <a:latin typeface="Calibri" pitchFamily="34" charset="0"/>
              <a:ea typeface="Calibri" pitchFamily="34" charset="0"/>
              <a:cs typeface="Times New Roman" pitchFamily="18" charset="0"/>
            </a:endParaRPr>
          </a:p>
          <a:p>
            <a:pPr algn="just" eaLnBrk="1" hangingPunct="1">
              <a:lnSpc>
                <a:spcPct val="115000"/>
              </a:lnSpc>
              <a:spcAft>
                <a:spcPts val="800"/>
              </a:spcAft>
            </a:pPr>
            <a:r>
              <a:rPr lang="es-MX" altLang="es-MX">
                <a:latin typeface="Calibri Light" pitchFamily="34" charset="0"/>
                <a:ea typeface="Calibri" pitchFamily="34" charset="0"/>
                <a:cs typeface="Times New Roman" pitchFamily="18" charset="0"/>
              </a:rPr>
              <a:t>Para una satisfactoria organización y gestión financiera es necesario que se comprendan todos los elementos que la componen: producción del bien o servicio, comercialización, administración interna, obligaciones fiscales y sistema bancario.</a:t>
            </a:r>
            <a:endParaRPr lang="es-MX" altLang="es-MX">
              <a:latin typeface="Calibri" pitchFamily="34" charset="0"/>
              <a:ea typeface="Calibri" pitchFamily="34" charset="0"/>
              <a:cs typeface="Times New Roman" pitchFamily="18" charset="0"/>
            </a:endParaRPr>
          </a:p>
        </p:txBody>
      </p:sp>
      <p:sp>
        <p:nvSpPr>
          <p:cNvPr id="6" name="Marcador de número de diapositiva 5"/>
          <p:cNvSpPr>
            <a:spLocks noGrp="1"/>
          </p:cNvSpPr>
          <p:nvPr>
            <p:ph type="sldNum" sz="quarter" idx="12"/>
          </p:nvPr>
        </p:nvSpPr>
        <p:spPr/>
        <p:txBody>
          <a:bodyPr rtlCol="0"/>
          <a:lstStyle/>
          <a:p>
            <a:pPr fontAlgn="auto">
              <a:spcBef>
                <a:spcPts val="0"/>
              </a:spcBef>
              <a:spcAft>
                <a:spcPts val="0"/>
              </a:spcAft>
              <a:defRPr/>
            </a:pPr>
            <a:r>
              <a:rPr lang="en-US" dirty="0">
                <a:solidFill>
                  <a:schemeClr val="tx1">
                    <a:tint val="75000"/>
                  </a:schemeClr>
                </a:solidFill>
                <a:latin typeface="+mn-lt"/>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81475" y="369888"/>
            <a:ext cx="6907213" cy="5986462"/>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es-MX" sz="2600" dirty="0">
                <a:latin typeface="Calibri Light" panose="020F0302020204030204" pitchFamily="34" charset="0"/>
                <a:ea typeface="Calibri" panose="020F0502020204030204" pitchFamily="34" charset="0"/>
                <a:cs typeface="Times New Roman" panose="02020603050405020304" pitchFamily="18" charset="0"/>
              </a:rPr>
              <a:t>En la experiencia de nuestro andar, tanto las empresas individuales como colectivas, y en especial, las cooperativas, requieren una constante capacitación al respecto, llevada paso a paso para que el complejo laberinto de los trámites, se convierta en un lenguaje cotidiano aprendido desde la práctica. </a:t>
            </a:r>
          </a:p>
          <a:p>
            <a:pPr algn="just" eaLnBrk="1" fontAlgn="auto" hangingPunct="1">
              <a:lnSpc>
                <a:spcPct val="115000"/>
              </a:lnSpc>
              <a:spcAft>
                <a:spcPts val="800"/>
              </a:spcAft>
              <a:buFont typeface="Arial" panose="020B0604020202020204" pitchFamily="34" charset="0"/>
              <a:buChar char="•"/>
              <a:defRPr/>
            </a:pPr>
            <a:r>
              <a:rPr lang="es-MX" sz="2600" dirty="0">
                <a:latin typeface="Calibri Light" panose="020F0302020204030204" pitchFamily="34" charset="0"/>
                <a:ea typeface="Calibri" panose="020F0502020204030204" pitchFamily="34" charset="0"/>
                <a:cs typeface="Times New Roman" panose="02020603050405020304" pitchFamily="18" charset="0"/>
              </a:rPr>
              <a:t>En 2017 iniciamos en una colonia popular de la ciudad de Chihuahua, llamada Vistas Cerro Grande, la organización de mujeres que tienen a su cuidado menores de 15 años o enfermos crónicos y esta condición les dificulta el acceso a un trabajo formal lejos de sus domicilios y de horario completo.</a:t>
            </a:r>
            <a:endParaRPr lang="es-MX" sz="2600" dirty="0">
              <a:latin typeface="Calibri" panose="020F0502020204030204" pitchFamily="34" charset="0"/>
              <a:ea typeface="Calibri" panose="020F0502020204030204" pitchFamily="34" charset="0"/>
              <a:cs typeface="Times New Roman" panose="02020603050405020304" pitchFamily="18" charset="0"/>
            </a:endParaRPr>
          </a:p>
          <a:p>
            <a:pPr algn="just" eaLnBrk="1" fontAlgn="auto" hangingPunct="1">
              <a:lnSpc>
                <a:spcPct val="115000"/>
              </a:lnSpc>
              <a:spcAft>
                <a:spcPts val="800"/>
              </a:spcAft>
              <a:buFont typeface="Arial" panose="020B0604020202020204" pitchFamily="34" charset="0"/>
              <a:buChar char="•"/>
              <a:defRPr/>
            </a:pPr>
            <a:r>
              <a:rPr lang="es-MX" sz="2600" dirty="0">
                <a:latin typeface="Calibri Light" panose="020F0302020204030204" pitchFamily="34" charset="0"/>
                <a:ea typeface="Calibri" panose="020F0502020204030204" pitchFamily="34" charset="0"/>
                <a:cs typeface="Times New Roman" panose="02020603050405020304" pitchFamily="18" charset="0"/>
              </a:rPr>
              <a:t>La cooperativa tiene como función el forrado en piel de volantes para automóviles para una empresa maquiladora de la ciudad. Su centro de trabajo está enclavado en la colonia donde habitan y el reglamento y horario lo redactaron ellas mismas. </a:t>
            </a:r>
          </a:p>
          <a:p>
            <a:pPr algn="just" eaLnBrk="1" fontAlgn="auto" hangingPunct="1">
              <a:lnSpc>
                <a:spcPct val="115000"/>
              </a:lnSpc>
              <a:spcAft>
                <a:spcPts val="800"/>
              </a:spcAft>
              <a:buFont typeface="Arial" panose="020B0604020202020204" pitchFamily="34" charset="0"/>
              <a:buChar char="•"/>
              <a:defRPr/>
            </a:pPr>
            <a:r>
              <a:rPr lang="es-MX" sz="2600" dirty="0">
                <a:latin typeface="Calibri Light" panose="020F0302020204030204" pitchFamily="34" charset="0"/>
                <a:ea typeface="Calibri" panose="020F0502020204030204" pitchFamily="34" charset="0"/>
                <a:cs typeface="Times New Roman" panose="02020603050405020304" pitchFamily="18" charset="0"/>
              </a:rPr>
              <a:t>Durante seis meses previos a iniciar labores se capacitó en cuanto a los conceptos financieros, a través de dinámicas y técnicas de educación popular. Se vieron los factores Mano de Obra, Maquinaria y Equipo, Tecnología, Gestión Administrativa, Finanzas de la empresa y personales y el Factor C como factor de solidaridad entre el grupo.</a:t>
            </a:r>
            <a:endParaRPr lang="es-MX" sz="2600" dirty="0">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s-MX" dirty="0"/>
          </a:p>
        </p:txBody>
      </p:sp>
      <p:pic>
        <p:nvPicPr>
          <p:cNvPr id="16387" name="Imagen 6"/>
          <p:cNvPicPr>
            <a:picLocks noChangeAspect="1" noChangeArrowheads="1"/>
          </p:cNvPicPr>
          <p:nvPr/>
        </p:nvPicPr>
        <p:blipFill>
          <a:blip r:embed="rId2" cstate="print"/>
          <a:srcRect/>
          <a:stretch>
            <a:fillRect/>
          </a:stretch>
        </p:blipFill>
        <p:spPr bwMode="auto">
          <a:xfrm>
            <a:off x="611188" y="1762125"/>
            <a:ext cx="3486150" cy="2486025"/>
          </a:xfrm>
          <a:prstGeom prst="rect">
            <a:avLst/>
          </a:prstGeom>
          <a:noFill/>
          <a:ln w="9525">
            <a:noFill/>
            <a:miter lim="800000"/>
            <a:headEnd/>
            <a:tailEnd/>
          </a:ln>
        </p:spPr>
      </p:pic>
      <p:sp>
        <p:nvSpPr>
          <p:cNvPr id="16388" name="CuadroTexto 7"/>
          <p:cNvSpPr txBox="1">
            <a:spLocks noChangeArrowheads="1"/>
          </p:cNvSpPr>
          <p:nvPr/>
        </p:nvSpPr>
        <p:spPr bwMode="auto">
          <a:xfrm>
            <a:off x="703263" y="4248150"/>
            <a:ext cx="3486150" cy="184150"/>
          </a:xfrm>
          <a:prstGeom prst="rect">
            <a:avLst/>
          </a:prstGeom>
          <a:noFill/>
          <a:ln w="9525">
            <a:noFill/>
            <a:miter lim="800000"/>
            <a:headEnd/>
            <a:tailEnd/>
          </a:ln>
        </p:spPr>
        <p:txBody>
          <a:bodyPr>
            <a:spAutoFit/>
          </a:bodyPr>
          <a:lstStyle/>
          <a:p>
            <a:pPr eaLnBrk="1" hangingPunct="1"/>
            <a:r>
              <a:rPr lang="es-MX" altLang="es-MX" sz="600"/>
              <a:t>https://sp.depositphotos.com/stock-photos/manos-unidas.html</a:t>
            </a:r>
          </a:p>
        </p:txBody>
      </p:sp>
      <p:sp>
        <p:nvSpPr>
          <p:cNvPr id="9" name="Marcador de número de diapositiva 8"/>
          <p:cNvSpPr>
            <a:spLocks noGrp="1"/>
          </p:cNvSpPr>
          <p:nvPr>
            <p:ph type="sldNum" sz="quarter" idx="12"/>
          </p:nvPr>
        </p:nvSpPr>
        <p:spPr/>
        <p:txBody>
          <a:bodyPr rtlCol="0"/>
          <a:lstStyle/>
          <a:p>
            <a:pPr fontAlgn="auto">
              <a:spcBef>
                <a:spcPts val="0"/>
              </a:spcBef>
              <a:spcAft>
                <a:spcPts val="0"/>
              </a:spcAft>
              <a:defRPr/>
            </a:pPr>
            <a:r>
              <a:rPr lang="en-US" dirty="0">
                <a:solidFill>
                  <a:schemeClr val="tx1">
                    <a:tint val="75000"/>
                  </a:schemeClr>
                </a:solidFill>
                <a:latin typeface="+mn-lt"/>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3750" y="3773488"/>
            <a:ext cx="10604500" cy="2184400"/>
          </a:xfrm>
        </p:spPr>
        <p:txBody>
          <a:bodyPr rtlCol="0">
            <a:normAutofit fontScale="92500" lnSpcReduction="20000"/>
          </a:bodyPr>
          <a:lstStyle/>
          <a:p>
            <a:pPr algn="just" eaLnBrk="1" fontAlgn="auto" hangingPunct="1">
              <a:lnSpc>
                <a:spcPct val="115000"/>
              </a:lnSpc>
              <a:spcAft>
                <a:spcPts val="800"/>
              </a:spcAft>
              <a:buFont typeface="Arial" panose="020B0604020202020204" pitchFamily="34" charset="0"/>
              <a:buChar char="•"/>
              <a:defRPr/>
            </a:pPr>
            <a:r>
              <a:rPr lang="es-MX" sz="1800" dirty="0">
                <a:latin typeface="Calibri Light" panose="020F0302020204030204" pitchFamily="34" charset="0"/>
                <a:ea typeface="Calibri" panose="020F0502020204030204" pitchFamily="34" charset="0"/>
                <a:cs typeface="Times New Roman" panose="02020603050405020304" pitchFamily="18" charset="0"/>
              </a:rPr>
              <a:t>Esta capacitación de seis meses, para conformar una cooperativa donde se reúnen mujeres que no eran parte de un grupo y con intereses heterogéneos, proporciona la posibilidad de hacer lazos de amistad, tan necesarios cuando se trabaja en lo colectivo, pero además, permite que las familias vayan cambiando sus roles para dar paso a que las mujeres puedan ir a trabajar con la seguridad de que otros miembros de la familia atienden parte importante de las tareas que sólo estaban asignadas a ellas. </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algn="just" eaLnBrk="1" fontAlgn="auto" hangingPunct="1">
              <a:lnSpc>
                <a:spcPct val="115000"/>
              </a:lnSpc>
              <a:spcAft>
                <a:spcPts val="800"/>
              </a:spcAft>
              <a:buFont typeface="Arial" panose="020B0604020202020204" pitchFamily="34" charset="0"/>
              <a:buChar char="•"/>
              <a:defRPr/>
            </a:pPr>
            <a:r>
              <a:rPr lang="es-MX" sz="1800" dirty="0">
                <a:latin typeface="Calibri Light" panose="020F0302020204030204" pitchFamily="34" charset="0"/>
                <a:ea typeface="Calibri" panose="020F0502020204030204" pitchFamily="34" charset="0"/>
                <a:cs typeface="Times New Roman" panose="02020603050405020304" pitchFamily="18" charset="0"/>
              </a:rPr>
              <a:t>Durante este tiempo de capacitación las socias además de hacer su plan de trabajo, redactan su propio reglamento organizacional, económico y de horarios, que les permiten armonizar sus tiempos de trabajo-familia.</a:t>
            </a:r>
            <a:endParaRPr lang="es-MX" dirty="0"/>
          </a:p>
        </p:txBody>
      </p:sp>
      <p:sp>
        <p:nvSpPr>
          <p:cNvPr id="4" name="Marcador de número de diapositiva 3"/>
          <p:cNvSpPr>
            <a:spLocks noGrp="1"/>
          </p:cNvSpPr>
          <p:nvPr>
            <p:ph type="sldNum" sz="quarter" idx="12"/>
          </p:nvPr>
        </p:nvSpPr>
        <p:spPr/>
        <p:txBody>
          <a:bodyPr rtlCol="0"/>
          <a:lstStyle/>
          <a:p>
            <a:pPr fontAlgn="auto">
              <a:spcBef>
                <a:spcPts val="0"/>
              </a:spcBef>
              <a:spcAft>
                <a:spcPts val="0"/>
              </a:spcAft>
              <a:defRPr/>
            </a:pPr>
            <a:r>
              <a:rPr lang="en-US" dirty="0">
                <a:solidFill>
                  <a:schemeClr val="tx1">
                    <a:tint val="75000"/>
                  </a:schemeClr>
                </a:solidFill>
                <a:latin typeface="+mn-lt"/>
              </a:rPr>
              <a:t>4</a:t>
            </a:r>
          </a:p>
        </p:txBody>
      </p:sp>
      <p:pic>
        <p:nvPicPr>
          <p:cNvPr id="17412" name="Imagen 5"/>
          <p:cNvPicPr>
            <a:picLocks noChangeAspect="1" noChangeArrowheads="1"/>
          </p:cNvPicPr>
          <p:nvPr/>
        </p:nvPicPr>
        <p:blipFill>
          <a:blip r:embed="rId2" cstate="print"/>
          <a:srcRect/>
          <a:stretch>
            <a:fillRect/>
          </a:stretch>
        </p:blipFill>
        <p:spPr bwMode="auto">
          <a:xfrm>
            <a:off x="3616325" y="347663"/>
            <a:ext cx="5103813" cy="3181350"/>
          </a:xfrm>
          <a:prstGeom prst="rect">
            <a:avLst/>
          </a:prstGeom>
          <a:noFill/>
          <a:ln w="9525">
            <a:noFill/>
            <a:miter lim="800000"/>
            <a:headEnd/>
            <a:tailEnd/>
          </a:ln>
        </p:spPr>
      </p:pic>
      <p:sp>
        <p:nvSpPr>
          <p:cNvPr id="17413" name="CuadroTexto 6"/>
          <p:cNvSpPr txBox="1">
            <a:spLocks noChangeArrowheads="1"/>
          </p:cNvSpPr>
          <p:nvPr/>
        </p:nvSpPr>
        <p:spPr bwMode="auto">
          <a:xfrm>
            <a:off x="3616325" y="3282950"/>
            <a:ext cx="2687638" cy="276225"/>
          </a:xfrm>
          <a:prstGeom prst="rect">
            <a:avLst/>
          </a:prstGeom>
          <a:noFill/>
          <a:ln w="9525">
            <a:noFill/>
            <a:miter lim="800000"/>
            <a:headEnd/>
            <a:tailEnd/>
          </a:ln>
        </p:spPr>
        <p:txBody>
          <a:bodyPr>
            <a:spAutoFit/>
          </a:bodyPr>
          <a:lstStyle/>
          <a:p>
            <a:pPr eaLnBrk="1" hangingPunct="1"/>
            <a:r>
              <a:rPr lang="es-MX" altLang="es-MX" sz="600"/>
              <a:t>https://www.elsoldetlaxcala.com.mx/local/solteras-tres-de-cada-diez-madres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Marcador de contenido 2"/>
          <p:cNvSpPr>
            <a:spLocks noGrp="1" noChangeArrowheads="1"/>
          </p:cNvSpPr>
          <p:nvPr>
            <p:ph idx="1"/>
          </p:nvPr>
        </p:nvSpPr>
        <p:spPr>
          <a:xfrm>
            <a:off x="847725" y="923925"/>
            <a:ext cx="10506075" cy="3098800"/>
          </a:xfrm>
        </p:spPr>
        <p:txBody>
          <a:bodyPr/>
          <a:lstStyle/>
          <a:p>
            <a:pPr algn="just" eaLnBrk="1" hangingPunct="1">
              <a:lnSpc>
                <a:spcPct val="115000"/>
              </a:lnSpc>
              <a:spcAft>
                <a:spcPts val="800"/>
              </a:spcAft>
            </a:pPr>
            <a:r>
              <a:rPr lang="es-MX" altLang="es-MX" sz="1800" smtClean="0">
                <a:latin typeface="Calibri Light" pitchFamily="34" charset="0"/>
                <a:ea typeface="Calibri" pitchFamily="34" charset="0"/>
                <a:cs typeface="Times New Roman" pitchFamily="18" charset="0"/>
              </a:rPr>
              <a:t>Una vez iniciados los procesos como empresa se organizaron roles para estar en comunicación con su contadora y llevar las cuentas del banco. </a:t>
            </a:r>
            <a:endParaRPr lang="es-MX" altLang="es-MX" sz="1800" smtClean="0">
              <a:latin typeface="Calibri" pitchFamily="34" charset="0"/>
              <a:ea typeface="Calibri" pitchFamily="34" charset="0"/>
              <a:cs typeface="Times New Roman" pitchFamily="18" charset="0"/>
            </a:endParaRPr>
          </a:p>
          <a:p>
            <a:pPr algn="just" eaLnBrk="1" hangingPunct="1">
              <a:lnSpc>
                <a:spcPct val="115000"/>
              </a:lnSpc>
              <a:spcAft>
                <a:spcPts val="800"/>
              </a:spcAft>
            </a:pPr>
            <a:r>
              <a:rPr lang="es-MX" altLang="es-MX" sz="1800" smtClean="0">
                <a:latin typeface="Calibri Light" pitchFamily="34" charset="0"/>
                <a:ea typeface="Calibri" pitchFamily="34" charset="0"/>
                <a:cs typeface="Times New Roman" pitchFamily="18" charset="0"/>
              </a:rPr>
              <a:t>Ese redactar sus propias regulaciones viene del diálogo entre ellas, de exponer sus situaciones personales y de familia, lo que permite un reglamento acorde al grupo y en el cual todas están de acuerdo. </a:t>
            </a:r>
            <a:endParaRPr lang="es-MX" altLang="es-MX" sz="1800" smtClean="0">
              <a:latin typeface="Calibri" pitchFamily="34" charset="0"/>
              <a:ea typeface="Calibri" pitchFamily="34" charset="0"/>
              <a:cs typeface="Times New Roman" pitchFamily="18" charset="0"/>
            </a:endParaRPr>
          </a:p>
          <a:p>
            <a:pPr algn="just" eaLnBrk="1" hangingPunct="1">
              <a:lnSpc>
                <a:spcPct val="115000"/>
              </a:lnSpc>
              <a:spcAft>
                <a:spcPts val="800"/>
              </a:spcAft>
            </a:pPr>
            <a:r>
              <a:rPr lang="es-MX" altLang="es-MX" sz="1800" smtClean="0">
                <a:latin typeface="Calibri Light" pitchFamily="34" charset="0"/>
                <a:ea typeface="Calibri" pitchFamily="34" charset="0"/>
                <a:cs typeface="Times New Roman" pitchFamily="18" charset="0"/>
              </a:rPr>
              <a:t>Aunado a lo anterior se da una capacitación periódica en finanzas personales para que el dinero obtenido sea utilizado de la mejor manera y en este caso, todas ellas están bancarizadas.</a:t>
            </a:r>
            <a:endParaRPr lang="es-MX" altLang="es-MX" sz="1800" smtClean="0">
              <a:latin typeface="Calibri" pitchFamily="34" charset="0"/>
              <a:ea typeface="Calibri" pitchFamily="34" charset="0"/>
              <a:cs typeface="Times New Roman" pitchFamily="18" charset="0"/>
            </a:endParaRPr>
          </a:p>
          <a:p>
            <a:pPr eaLnBrk="1" hangingPunct="1"/>
            <a:endParaRPr lang="es-MX" altLang="es-MX" smtClean="0">
              <a:ea typeface="Calibri" pitchFamily="34" charset="0"/>
              <a:cs typeface="Times New Roman" pitchFamily="18" charset="0"/>
            </a:endParaRPr>
          </a:p>
        </p:txBody>
      </p:sp>
      <p:pic>
        <p:nvPicPr>
          <p:cNvPr id="18435" name="Imagen 3"/>
          <p:cNvPicPr>
            <a:picLocks noChangeAspect="1" noChangeArrowheads="1"/>
          </p:cNvPicPr>
          <p:nvPr/>
        </p:nvPicPr>
        <p:blipFill>
          <a:blip r:embed="rId2" cstate="print"/>
          <a:srcRect/>
          <a:stretch>
            <a:fillRect/>
          </a:stretch>
        </p:blipFill>
        <p:spPr bwMode="auto">
          <a:xfrm>
            <a:off x="3333750" y="3670300"/>
            <a:ext cx="5524500" cy="2263775"/>
          </a:xfrm>
          <a:prstGeom prst="rect">
            <a:avLst/>
          </a:prstGeom>
          <a:noFill/>
          <a:ln w="9525">
            <a:noFill/>
            <a:miter lim="800000"/>
            <a:headEnd/>
            <a:tailEnd/>
          </a:ln>
        </p:spPr>
      </p:pic>
      <p:sp>
        <p:nvSpPr>
          <p:cNvPr id="18436" name="CuadroTexto 4"/>
          <p:cNvSpPr txBox="1">
            <a:spLocks noChangeArrowheads="1"/>
          </p:cNvSpPr>
          <p:nvPr/>
        </p:nvSpPr>
        <p:spPr bwMode="auto">
          <a:xfrm>
            <a:off x="4833938" y="5961063"/>
            <a:ext cx="3646487" cy="184150"/>
          </a:xfrm>
          <a:prstGeom prst="rect">
            <a:avLst/>
          </a:prstGeom>
          <a:noFill/>
          <a:ln w="9525">
            <a:noFill/>
            <a:miter lim="800000"/>
            <a:headEnd/>
            <a:tailEnd/>
          </a:ln>
        </p:spPr>
        <p:txBody>
          <a:bodyPr>
            <a:spAutoFit/>
          </a:bodyPr>
          <a:lstStyle/>
          <a:p>
            <a:pPr eaLnBrk="1" hangingPunct="1"/>
            <a:r>
              <a:rPr lang="es-MX" altLang="es-MX" sz="600"/>
              <a:t>http://camaralanzarote.org/apoyo-empresarial-</a:t>
            </a:r>
          </a:p>
        </p:txBody>
      </p:sp>
      <p:sp>
        <p:nvSpPr>
          <p:cNvPr id="6" name="Marcador de número de diapositiva 5"/>
          <p:cNvSpPr>
            <a:spLocks noGrp="1"/>
          </p:cNvSpPr>
          <p:nvPr>
            <p:ph type="sldNum" sz="quarter" idx="12"/>
          </p:nvPr>
        </p:nvSpPr>
        <p:spPr/>
        <p:txBody>
          <a:bodyPr rtlCol="0"/>
          <a:lstStyle/>
          <a:p>
            <a:pPr fontAlgn="auto">
              <a:spcBef>
                <a:spcPts val="0"/>
              </a:spcBef>
              <a:spcAft>
                <a:spcPts val="0"/>
              </a:spcAft>
              <a:defRPr/>
            </a:pPr>
            <a:r>
              <a:rPr lang="en-US" dirty="0">
                <a:solidFill>
                  <a:schemeClr val="tx1">
                    <a:tint val="75000"/>
                  </a:schemeClr>
                </a:solidFill>
                <a:latin typeface="+mn-lt"/>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9458" name="Imagen 4"/>
          <p:cNvPicPr>
            <a:picLocks noChangeAspect="1" noChangeArrowheads="1"/>
          </p:cNvPicPr>
          <p:nvPr/>
        </p:nvPicPr>
        <p:blipFill>
          <a:blip r:embed="rId2" cstate="print"/>
          <a:srcRect l="13628" t="16409" r="37459" b="6030"/>
          <a:stretch>
            <a:fillRect/>
          </a:stretch>
        </p:blipFill>
        <p:spPr bwMode="auto">
          <a:xfrm rot="1201312">
            <a:off x="5651500" y="709613"/>
            <a:ext cx="2492375" cy="2471737"/>
          </a:xfrm>
          <a:prstGeom prst="rect">
            <a:avLst/>
          </a:prstGeom>
          <a:noFill/>
          <a:ln w="9525">
            <a:noFill/>
            <a:miter lim="800000"/>
            <a:headEnd/>
            <a:tailEnd/>
          </a:ln>
        </p:spPr>
      </p:pic>
      <p:pic>
        <p:nvPicPr>
          <p:cNvPr id="19459" name="Marcador de contenido 3"/>
          <p:cNvPicPr>
            <a:picLocks noGrp="1" noChangeAspect="1" noChangeArrowheads="1"/>
          </p:cNvPicPr>
          <p:nvPr>
            <p:ph idx="1"/>
          </p:nvPr>
        </p:nvPicPr>
        <p:blipFill>
          <a:blip r:embed="rId3" cstate="print"/>
          <a:srcRect l="9093" t="16957" r="33382" b="6473"/>
          <a:stretch>
            <a:fillRect/>
          </a:stretch>
        </p:blipFill>
        <p:spPr>
          <a:xfrm>
            <a:off x="1319213" y="1841500"/>
            <a:ext cx="4195762" cy="3984625"/>
          </a:xfrm>
        </p:spPr>
      </p:pic>
      <p:pic>
        <p:nvPicPr>
          <p:cNvPr id="19460" name="Imagen 5"/>
          <p:cNvPicPr>
            <a:picLocks noChangeAspect="1" noChangeArrowheads="1"/>
          </p:cNvPicPr>
          <p:nvPr/>
        </p:nvPicPr>
        <p:blipFill>
          <a:blip r:embed="rId4" cstate="print"/>
          <a:srcRect l="27866" t="39018" r="52048" b="28983"/>
          <a:stretch>
            <a:fillRect/>
          </a:stretch>
        </p:blipFill>
        <p:spPr bwMode="auto">
          <a:xfrm>
            <a:off x="5514975" y="3052763"/>
            <a:ext cx="2205038" cy="2193925"/>
          </a:xfrm>
          <a:prstGeom prst="rect">
            <a:avLst/>
          </a:prstGeom>
          <a:noFill/>
          <a:ln w="9525">
            <a:noFill/>
            <a:miter lim="800000"/>
            <a:headEnd/>
            <a:tailEnd/>
          </a:ln>
        </p:spPr>
      </p:pic>
      <p:pic>
        <p:nvPicPr>
          <p:cNvPr id="19461" name="Imagen 6"/>
          <p:cNvPicPr>
            <a:picLocks noChangeAspect="1" noChangeArrowheads="1"/>
          </p:cNvPicPr>
          <p:nvPr/>
        </p:nvPicPr>
        <p:blipFill>
          <a:blip r:embed="rId5" cstate="print"/>
          <a:srcRect l="45761" t="35509" r="24152" b="26315"/>
          <a:stretch>
            <a:fillRect/>
          </a:stretch>
        </p:blipFill>
        <p:spPr bwMode="auto">
          <a:xfrm>
            <a:off x="7883525" y="1743075"/>
            <a:ext cx="3300413" cy="2617788"/>
          </a:xfrm>
          <a:prstGeom prst="rect">
            <a:avLst/>
          </a:prstGeom>
          <a:noFill/>
          <a:ln w="9525">
            <a:noFill/>
            <a:miter lim="800000"/>
            <a:headEnd/>
            <a:tailEnd/>
          </a:ln>
        </p:spPr>
      </p:pic>
      <p:sp>
        <p:nvSpPr>
          <p:cNvPr id="19462" name="CuadroTexto 7"/>
          <p:cNvSpPr txBox="1">
            <a:spLocks noChangeArrowheads="1"/>
          </p:cNvSpPr>
          <p:nvPr/>
        </p:nvSpPr>
        <p:spPr bwMode="auto">
          <a:xfrm>
            <a:off x="428625" y="773113"/>
            <a:ext cx="5543550" cy="461962"/>
          </a:xfrm>
          <a:prstGeom prst="rect">
            <a:avLst/>
          </a:prstGeom>
          <a:noFill/>
          <a:ln w="9525">
            <a:noFill/>
            <a:miter lim="800000"/>
            <a:headEnd/>
            <a:tailEnd/>
          </a:ln>
        </p:spPr>
        <p:txBody>
          <a:bodyPr>
            <a:spAutoFit/>
          </a:bodyPr>
          <a:lstStyle/>
          <a:p>
            <a:pPr eaLnBrk="1" hangingPunct="1"/>
            <a:r>
              <a:rPr lang="es-MX" altLang="es-MX" sz="2400" b="1"/>
              <a:t>ALGUNAS ACTIVIDADES RECIENTES</a:t>
            </a:r>
          </a:p>
        </p:txBody>
      </p:sp>
      <p:sp>
        <p:nvSpPr>
          <p:cNvPr id="9" name="Marcador de número de diapositiva 8"/>
          <p:cNvSpPr>
            <a:spLocks noGrp="1"/>
          </p:cNvSpPr>
          <p:nvPr>
            <p:ph type="sldNum" sz="quarter" idx="12"/>
          </p:nvPr>
        </p:nvSpPr>
        <p:spPr/>
        <p:txBody>
          <a:bodyPr rtlCol="0"/>
          <a:lstStyle/>
          <a:p>
            <a:pPr fontAlgn="auto">
              <a:spcBef>
                <a:spcPts val="0"/>
              </a:spcBef>
              <a:spcAft>
                <a:spcPts val="0"/>
              </a:spcAft>
              <a:defRPr/>
            </a:pPr>
            <a:r>
              <a:rPr lang="en-US" dirty="0">
                <a:solidFill>
                  <a:schemeClr val="tx1">
                    <a:tint val="75000"/>
                  </a:schemeClr>
                </a:solidFill>
                <a:latin typeface="+mn-lt"/>
              </a:rPr>
              <a:t>3</a:t>
            </a:r>
          </a:p>
        </p:txBody>
      </p:sp>
      <p:sp>
        <p:nvSpPr>
          <p:cNvPr id="19464" name="CuadroTexto 9"/>
          <p:cNvSpPr txBox="1">
            <a:spLocks noChangeArrowheads="1"/>
          </p:cNvSpPr>
          <p:nvPr/>
        </p:nvSpPr>
        <p:spPr bwMode="auto">
          <a:xfrm>
            <a:off x="8089900" y="5424488"/>
            <a:ext cx="2887663" cy="768350"/>
          </a:xfrm>
          <a:prstGeom prst="rect">
            <a:avLst/>
          </a:prstGeom>
          <a:noFill/>
          <a:ln w="9525">
            <a:noFill/>
            <a:miter lim="800000"/>
            <a:headEnd/>
            <a:tailEnd/>
          </a:ln>
        </p:spPr>
        <p:txBody>
          <a:bodyPr>
            <a:spAutoFit/>
          </a:bodyPr>
          <a:lstStyle/>
          <a:p>
            <a:pPr eaLnBrk="1" hangingPunct="1"/>
            <a:r>
              <a:rPr lang="es-MX" altLang="es-MX" sz="4400" b="1">
                <a:latin typeface="Comic Sans MS" pitchFamily="66" charset="0"/>
              </a:rPr>
              <a:t>Gracias. </a:t>
            </a:r>
          </a:p>
        </p:txBody>
      </p:sp>
    </p:spTree>
  </p:cSld>
  <p:clrMapOvr>
    <a:masterClrMapping/>
  </p:clrMapOvr>
</p:sld>
</file>

<file path=ppt/theme/theme1.xml><?xml version="1.0" encoding="utf-8"?>
<a:theme xmlns:a="http://schemas.openxmlformats.org/drawingml/2006/main" name="!   13-Miriam Alejandra Rappa Gudino 02 dic 2020">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 MIRIAM RAPPA 02 dic 2020[Compatibility Mode]" id="{50C691E5-8E78-46C6-9993-8BEBCDDC7B36}" vid="{13028514-8A5B-4CC5-83B0-DDA2898239F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13-Miriam Alejandra Rappa Gudino 02 dic 2020</Template>
  <TotalTime>1</TotalTime>
  <Words>605</Words>
  <Application>Microsoft Office PowerPoint</Application>
  <PresentationFormat>Personalizado</PresentationFormat>
  <Paragraphs>34</Paragraphs>
  <Slides>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vt:i4>
      </vt:variant>
    </vt:vector>
  </HeadingPairs>
  <TitlesOfParts>
    <vt:vector size="16" baseType="lpstr">
      <vt:lpstr>Century Gothic</vt:lpstr>
      <vt:lpstr>Arial</vt:lpstr>
      <vt:lpstr>Calibri</vt:lpstr>
      <vt:lpstr>Arial Black</vt:lpstr>
      <vt:lpstr>Aharoni</vt:lpstr>
      <vt:lpstr>Berlin Sans FB Demi</vt:lpstr>
      <vt:lpstr>Calibri Light</vt:lpstr>
      <vt:lpstr>Times New Roman</vt:lpstr>
      <vt:lpstr>Comic Sans MS</vt:lpstr>
      <vt:lpstr>!   13-Miriam Alejandra Rappa Gudino 02 dic 2020</vt:lpstr>
      <vt:lpstr>Diapositiva 1</vt:lpstr>
      <vt:lpstr>Diapositiva 2</vt:lpstr>
      <vt:lpstr>Diapositiva 3</vt:lpstr>
      <vt:lpstr>Diapositiva 4</vt:lpstr>
      <vt:lpstr>Diapositiva 5</vt:lpstr>
      <vt:lpstr>Diapositiva 6</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WinuE</cp:lastModifiedBy>
  <cp:revision>1</cp:revision>
  <dcterms:created xsi:type="dcterms:W3CDTF">2020-12-02T13:10:44Z</dcterms:created>
  <dcterms:modified xsi:type="dcterms:W3CDTF">2020-12-02T13:12:03Z</dcterms:modified>
</cp:coreProperties>
</file>